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3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D9ACA-9158-4B5A-809B-C446ED75928E}" v="17" dt="2020-10-13T10:21:19.257"/>
    <p1510:client id="{880DDE9D-6042-495D-82D2-C65F769DC8A0}" v="956" dt="2020-10-13T11:47:01.312"/>
    <p1510:client id="{9F487464-D84E-4D74-8369-1FB4D424B3CB}" v="168" dt="2020-10-07T19:51:35.526"/>
    <p1510:client id="{D284C4A4-3A0E-4088-A274-CD99E433DD9C}" v="1411" dt="2020-10-13T17:49:54.990"/>
    <p1510:client id="{DBB9F50E-FBCB-4064-AC29-CB251AF65B51}" v="5147" dt="2020-10-07T19:15:40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51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Thursday, October 15,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25" r:id="rId6"/>
    <p:sldLayoutId id="2147483721" r:id="rId7"/>
    <p:sldLayoutId id="2147483722" r:id="rId8"/>
    <p:sldLayoutId id="2147483723" r:id="rId9"/>
    <p:sldLayoutId id="2147483724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2000">
                <a:schemeClr val="accent2">
                  <a:alpha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3000">
                <a:schemeClr val="accent2">
                  <a:alpha val="61000"/>
                </a:schemeClr>
              </a:gs>
              <a:gs pos="99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18" y="1028700"/>
            <a:ext cx="10614211" cy="11527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  <a:latin typeface="Comic Sans MS"/>
                <a:cs typeface="Calibri Light"/>
              </a:rPr>
              <a:t>T1:La Empresa </a:t>
            </a:r>
            <a:r>
              <a:rPr lang="en-US" err="1">
                <a:solidFill>
                  <a:schemeClr val="bg1"/>
                </a:solidFill>
                <a:latin typeface="Comic Sans MS"/>
                <a:cs typeface="Calibri Light"/>
              </a:rPr>
              <a:t>como</a:t>
            </a:r>
            <a:r>
              <a:rPr lang="en-US" dirty="0">
                <a:solidFill>
                  <a:schemeClr val="bg1"/>
                </a:solidFill>
                <a:latin typeface="Comic Sans MS"/>
                <a:cs typeface="Calibri Light"/>
              </a:rPr>
              <a:t> Organización</a:t>
            </a:r>
            <a:endParaRPr lang="en-US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B3ACB3-D689-442E-8A40-8680B0FE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063256" y="400727"/>
            <a:ext cx="4065484" cy="8849062"/>
          </a:xfrm>
          <a:custGeom>
            <a:avLst/>
            <a:gdLst>
              <a:gd name="connsiteX0" fmla="*/ 0 w 4065484"/>
              <a:gd name="connsiteY0" fmla="*/ 4424531 h 8849062"/>
              <a:gd name="connsiteX1" fmla="*/ 3899197 w 4065484"/>
              <a:gd name="connsiteY1" fmla="*/ 8840480 h 8849062"/>
              <a:gd name="connsiteX2" fmla="*/ 4065484 w 4065484"/>
              <a:gd name="connsiteY2" fmla="*/ 8849062 h 8849062"/>
              <a:gd name="connsiteX3" fmla="*/ 4065483 w 4065484"/>
              <a:gd name="connsiteY3" fmla="*/ 0 h 8849062"/>
              <a:gd name="connsiteX4" fmla="*/ 3899197 w 4065484"/>
              <a:gd name="connsiteY4" fmla="*/ 8581 h 8849062"/>
              <a:gd name="connsiteX5" fmla="*/ 0 w 4065484"/>
              <a:gd name="connsiteY5" fmla="*/ 4424531 h 884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5484" h="8849062">
                <a:moveTo>
                  <a:pt x="0" y="4424531"/>
                </a:moveTo>
                <a:cubicBezTo>
                  <a:pt x="0" y="6722831"/>
                  <a:pt x="1709076" y="8613167"/>
                  <a:pt x="3899197" y="8840480"/>
                </a:cubicBezTo>
                <a:lnTo>
                  <a:pt x="4065484" y="8849062"/>
                </a:lnTo>
                <a:lnTo>
                  <a:pt x="4065483" y="0"/>
                </a:lnTo>
                <a:lnTo>
                  <a:pt x="3899197" y="8581"/>
                </a:lnTo>
                <a:cubicBezTo>
                  <a:pt x="1709075" y="235897"/>
                  <a:pt x="0" y="2126232"/>
                  <a:pt x="0" y="4424531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bg1">
                  <a:alpha val="16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3" descr="Imagen que contiene persona, exterior, hombre, frente&#10;&#10;Descripción generada automáticamente">
            <a:extLst>
              <a:ext uri="{FF2B5EF4-FFF2-40B4-BE49-F238E27FC236}">
                <a16:creationId xmlns:a16="http://schemas.microsoft.com/office/drawing/2014/main" id="{9DAE8B7B-660A-4525-8997-33EE7EFAC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4" r="1" b="13069"/>
          <a:stretch/>
        </p:blipFill>
        <p:spPr>
          <a:xfrm>
            <a:off x="2343302" y="3351745"/>
            <a:ext cx="7519558" cy="3506255"/>
          </a:xfrm>
          <a:custGeom>
            <a:avLst/>
            <a:gdLst/>
            <a:ahLst/>
            <a:cxnLst/>
            <a:rect l="l" t="t" r="r" b="b"/>
            <a:pathLst>
              <a:path w="7519558" h="3506255">
                <a:moveTo>
                  <a:pt x="3759779" y="0"/>
                </a:moveTo>
                <a:cubicBezTo>
                  <a:pt x="5713450" y="0"/>
                  <a:pt x="7320331" y="1484777"/>
                  <a:pt x="7513560" y="3387468"/>
                </a:cubicBezTo>
                <a:lnTo>
                  <a:pt x="7519558" y="3506255"/>
                </a:lnTo>
                <a:lnTo>
                  <a:pt x="0" y="3506255"/>
                </a:lnTo>
                <a:lnTo>
                  <a:pt x="5998" y="3387468"/>
                </a:lnTo>
                <a:cubicBezTo>
                  <a:pt x="199227" y="1484777"/>
                  <a:pt x="1806109" y="0"/>
                  <a:pt x="3759779" y="0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4E3A0F9-39F8-41AC-A13C-A873E1D17E79}"/>
              </a:ext>
            </a:extLst>
          </p:cNvPr>
          <p:cNvSpPr txBox="1"/>
          <p:nvPr/>
        </p:nvSpPr>
        <p:spPr>
          <a:xfrm>
            <a:off x="8218098" y="26396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Verónica Suarez Rodríguez</a:t>
            </a:r>
          </a:p>
        </p:txBody>
      </p:sp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2B6130-219A-4803-9A18-3CBE5709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AE3F84-6ED3-44F0-BDD3-26960DB35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2483446"/>
            <a:ext cx="12192005" cy="4374125"/>
          </a:xfrm>
          <a:prstGeom prst="rect">
            <a:avLst/>
          </a:prstGeom>
          <a:gradFill>
            <a:gsLst>
              <a:gs pos="8000">
                <a:schemeClr val="accent2">
                  <a:lumMod val="60000"/>
                  <a:lumOff val="40000"/>
                </a:schemeClr>
              </a:gs>
              <a:gs pos="100000">
                <a:schemeClr val="accent5">
                  <a:alpha val="7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99F98-2D09-4A4B-8DC4-E47F81A2D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908718" y="-1425277"/>
            <a:ext cx="4374554" cy="12192000"/>
          </a:xfrm>
          <a:prstGeom prst="rect">
            <a:avLst/>
          </a:prstGeom>
          <a:gradFill>
            <a:gsLst>
              <a:gs pos="0">
                <a:schemeClr val="accent4">
                  <a:alpha val="24000"/>
                </a:schemeClr>
              </a:gs>
              <a:gs pos="99000">
                <a:schemeClr val="accent2">
                  <a:alpha val="63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9F6E23-8A0C-4FDE-A11A-F493EABF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2483445"/>
            <a:ext cx="4051344" cy="4374126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84000">
                <a:schemeClr val="accent6">
                  <a:alpha val="3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3FF3CD-31DA-4ADC-9D54-6E5D8F56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1200952" y="1426715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A8A160-C075-4B9C-950C-58D1493E5D00}"/>
              </a:ext>
            </a:extLst>
          </p:cNvPr>
          <p:cNvSpPr txBox="1"/>
          <p:nvPr/>
        </p:nvSpPr>
        <p:spPr>
          <a:xfrm>
            <a:off x="626853" y="1101306"/>
            <a:ext cx="57193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https://www.youtube.com/watch?v=kyLpGyWr7lY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9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30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4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20EF7B-2669-45EF-9117-F225ACCA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3766"/>
            <a:ext cx="9158377" cy="223881"/>
          </a:xfrm>
        </p:spPr>
        <p:txBody>
          <a:bodyPr vert="horz" lIns="0" tIns="0" rIns="0" bIns="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1.que es una </a:t>
            </a:r>
            <a:r>
              <a:rPr lang="en-US">
                <a:solidFill>
                  <a:schemeClr val="bg1"/>
                </a:solidFill>
              </a:rPr>
              <a:t>empresa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C96CAA-AABB-4349-9941-D51699D61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624" y="1271744"/>
            <a:ext cx="12078160" cy="5530199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cap="all" dirty="0">
                <a:solidFill>
                  <a:schemeClr val="bg1"/>
                </a:solidFill>
              </a:rPr>
              <a:t>                                                                                                                                                       </a:t>
            </a:r>
            <a:endParaRPr lang="en-US" b="1" cap="all" dirty="0">
              <a:solidFill>
                <a:schemeClr val="bg1"/>
              </a:solidFill>
            </a:endParaRPr>
          </a:p>
        </p:txBody>
      </p:sp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69C8FC85-CF63-4F33-A5CC-085C84745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4" y="2704382"/>
            <a:ext cx="2254369" cy="22543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8D4D5EC-9C13-40E6-B303-5A68D64C044A}"/>
              </a:ext>
            </a:extLst>
          </p:cNvPr>
          <p:cNvSpPr txBox="1"/>
          <p:nvPr/>
        </p:nvSpPr>
        <p:spPr>
          <a:xfrm>
            <a:off x="310551" y="184892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-Actividad humana organizada.</a:t>
            </a:r>
          </a:p>
        </p:txBody>
      </p:sp>
      <p:sp>
        <p:nvSpPr>
          <p:cNvPr id="6" name="Signo más 5">
            <a:extLst>
              <a:ext uri="{FF2B5EF4-FFF2-40B4-BE49-F238E27FC236}">
                <a16:creationId xmlns:a16="http://schemas.microsoft.com/office/drawing/2014/main" id="{883F142F-8891-45E2-BDC2-7127A217897E}"/>
              </a:ext>
            </a:extLst>
          </p:cNvPr>
          <p:cNvSpPr/>
          <p:nvPr/>
        </p:nvSpPr>
        <p:spPr>
          <a:xfrm>
            <a:off x="3035599" y="3603505"/>
            <a:ext cx="661358" cy="66135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80CE685-90CC-4B0F-A6C7-E2806A36264E}"/>
              </a:ext>
            </a:extLst>
          </p:cNvPr>
          <p:cNvSpPr txBox="1"/>
          <p:nvPr/>
        </p:nvSpPr>
        <p:spPr>
          <a:xfrm>
            <a:off x="4118753" y="189026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-Medios humanos .</a:t>
            </a:r>
          </a:p>
        </p:txBody>
      </p:sp>
      <p:pic>
        <p:nvPicPr>
          <p:cNvPr id="8" name="Imagen 8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034ECEAB-FBF5-4FD0-AF79-BCB5F38A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891" y="2705333"/>
            <a:ext cx="3562709" cy="1950539"/>
          </a:xfrm>
          <a:prstGeom prst="rect">
            <a:avLst/>
          </a:prstGeom>
        </p:spPr>
      </p:pic>
      <p:sp>
        <p:nvSpPr>
          <p:cNvPr id="9" name="Signo más 8">
            <a:extLst>
              <a:ext uri="{FF2B5EF4-FFF2-40B4-BE49-F238E27FC236}">
                <a16:creationId xmlns:a16="http://schemas.microsoft.com/office/drawing/2014/main" id="{E4012776-12D5-41A1-9125-33F3742FE802}"/>
              </a:ext>
            </a:extLst>
          </p:cNvPr>
          <p:cNvSpPr/>
          <p:nvPr/>
        </p:nvSpPr>
        <p:spPr>
          <a:xfrm>
            <a:off x="16318481" y="3271028"/>
            <a:ext cx="920150" cy="9201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 igual a 9">
            <a:extLst>
              <a:ext uri="{FF2B5EF4-FFF2-40B4-BE49-F238E27FC236}">
                <a16:creationId xmlns:a16="http://schemas.microsoft.com/office/drawing/2014/main" id="{BA755FBC-B68C-4E28-9E2B-B16C20EA074F}"/>
              </a:ext>
            </a:extLst>
          </p:cNvPr>
          <p:cNvSpPr/>
          <p:nvPr/>
        </p:nvSpPr>
        <p:spPr>
          <a:xfrm>
            <a:off x="7734300" y="3600809"/>
            <a:ext cx="704490" cy="74762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14B403-4E5D-41A1-A8EA-6633D746D27C}"/>
              </a:ext>
            </a:extLst>
          </p:cNvPr>
          <p:cNvSpPr txBox="1"/>
          <p:nvPr/>
        </p:nvSpPr>
        <p:spPr>
          <a:xfrm>
            <a:off x="8343001" y="1715039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/>
              <a:t>-Obtener un beneficio.</a:t>
            </a:r>
          </a:p>
        </p:txBody>
      </p:sp>
      <p:pic>
        <p:nvPicPr>
          <p:cNvPr id="12" name="Imagen 12" descr="Icono&#10;&#10;Descripción generada automáticamente">
            <a:extLst>
              <a:ext uri="{FF2B5EF4-FFF2-40B4-BE49-F238E27FC236}">
                <a16:creationId xmlns:a16="http://schemas.microsoft.com/office/drawing/2014/main" id="{2A81A6C6-DA68-4A17-B913-471C43D50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268" y="2757678"/>
            <a:ext cx="2455653" cy="25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53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0BA215-A133-40D9-A152-6BBB6A68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-333555"/>
            <a:ext cx="11553732" cy="1427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 </a:t>
            </a:r>
            <a:r>
              <a:rPr lang="es-ES" dirty="0">
                <a:solidFill>
                  <a:schemeClr val="accent1"/>
                </a:solidFill>
              </a:rPr>
              <a:t>2.Elementos que componen la empresa: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D52387-884F-4DEA-9412-2C7F41E0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36" y="1281711"/>
            <a:ext cx="11496221" cy="464786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s-ES" sz="1800" u="sng" dirty="0">
                <a:solidFill>
                  <a:schemeClr val="accent5">
                    <a:lumMod val="75000"/>
                  </a:schemeClr>
                </a:solidFill>
              </a:rPr>
              <a:t>La actividad 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                 </a:t>
            </a:r>
            <a:r>
              <a:rPr lang="es-ES" sz="1800" u="sng" dirty="0">
                <a:solidFill>
                  <a:schemeClr val="accent5">
                    <a:lumMod val="75000"/>
                  </a:schemeClr>
                </a:solidFill>
              </a:rPr>
              <a:t>-El objetivo 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</a:rPr>
              <a:t>       </a:t>
            </a:r>
          </a:p>
          <a:p>
            <a:endParaRPr lang="es-ES" sz="1600"/>
          </a:p>
          <a:p>
            <a:endParaRPr lang="es-E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D92C4BF8-9712-4494-8666-ADBDEB81F1CE}"/>
              </a:ext>
            </a:extLst>
          </p:cNvPr>
          <p:cNvSpPr/>
          <p:nvPr/>
        </p:nvSpPr>
        <p:spPr>
          <a:xfrm>
            <a:off x="13068645" y="4667552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4CF60AC-81C3-4D48-9136-6076BE13117D}"/>
              </a:ext>
            </a:extLst>
          </p:cNvPr>
          <p:cNvSpPr/>
          <p:nvPr/>
        </p:nvSpPr>
        <p:spPr>
          <a:xfrm>
            <a:off x="633804" y="1716822"/>
            <a:ext cx="488830" cy="97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3269CDD7-EFDF-4217-B645-68752765E824}"/>
              </a:ext>
            </a:extLst>
          </p:cNvPr>
          <p:cNvSpPr/>
          <p:nvPr/>
        </p:nvSpPr>
        <p:spPr>
          <a:xfrm>
            <a:off x="2928396" y="1734596"/>
            <a:ext cx="359435" cy="474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Gráfico 16" descr="Monedas">
            <a:extLst>
              <a:ext uri="{FF2B5EF4-FFF2-40B4-BE49-F238E27FC236}">
                <a16:creationId xmlns:a16="http://schemas.microsoft.com/office/drawing/2014/main" id="{7FE26BED-8286-411A-8E44-CCB9733C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6386" y="1965385"/>
            <a:ext cx="756250" cy="727495"/>
          </a:xfrm>
          <a:prstGeom prst="rect">
            <a:avLst/>
          </a:prstGeom>
        </p:spPr>
      </p:pic>
      <p:pic>
        <p:nvPicPr>
          <p:cNvPr id="17" name="Gráfico 17" descr="Dinero">
            <a:extLst>
              <a:ext uri="{FF2B5EF4-FFF2-40B4-BE49-F238E27FC236}">
                <a16:creationId xmlns:a16="http://schemas.microsoft.com/office/drawing/2014/main" id="{47C61D64-D222-46B5-9936-79A3424E3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9026" y="1965384"/>
            <a:ext cx="914400" cy="914400"/>
          </a:xfrm>
          <a:prstGeom prst="rect">
            <a:avLst/>
          </a:prstGeom>
        </p:spPr>
      </p:pic>
      <p:pic>
        <p:nvPicPr>
          <p:cNvPr id="20" name="Imagen 21" descr="Imagen que contiene persona, interior, hombre, comida&#10;&#10;Descripción generada automáticamente">
            <a:extLst>
              <a:ext uri="{FF2B5EF4-FFF2-40B4-BE49-F238E27FC236}">
                <a16:creationId xmlns:a16="http://schemas.microsoft.com/office/drawing/2014/main" id="{C22BFA7D-E156-456E-B6E9-8ACDB5960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58" y="3142215"/>
            <a:ext cx="3778369" cy="178126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91A2026-3512-4466-A272-F09841453ADC}"/>
              </a:ext>
            </a:extLst>
          </p:cNvPr>
          <p:cNvSpPr txBox="1"/>
          <p:nvPr/>
        </p:nvSpPr>
        <p:spPr>
          <a:xfrm>
            <a:off x="4652513" y="77062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 dirty="0">
                <a:solidFill>
                  <a:schemeClr val="accent5">
                    <a:lumMod val="75000"/>
                  </a:schemeClr>
                </a:solidFill>
              </a:rPr>
              <a:t>-La organización</a:t>
            </a:r>
            <a:endParaRPr lang="es-ES" u="sng" dirty="0" err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28FABD0A-6427-4BCD-AE98-C9E80B6BDBE8}"/>
              </a:ext>
            </a:extLst>
          </p:cNvPr>
          <p:cNvSpPr/>
          <p:nvPr/>
        </p:nvSpPr>
        <p:spPr>
          <a:xfrm>
            <a:off x="6741709" y="770389"/>
            <a:ext cx="1624641" cy="244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6" descr="Icono&#10;&#10;Descripción generada automáticamente">
            <a:extLst>
              <a:ext uri="{FF2B5EF4-FFF2-40B4-BE49-F238E27FC236}">
                <a16:creationId xmlns:a16="http://schemas.microsoft.com/office/drawing/2014/main" id="{8BC1E150-C22E-4D7F-A76B-FC0DEBC9B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84345"/>
            <a:ext cx="2743200" cy="1858518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C609316E-CF2D-47B6-930F-DB86DE9C1F02}"/>
              </a:ext>
            </a:extLst>
          </p:cNvPr>
          <p:cNvSpPr txBox="1"/>
          <p:nvPr/>
        </p:nvSpPr>
        <p:spPr>
          <a:xfrm>
            <a:off x="4794490" y="2206565"/>
            <a:ext cx="3476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 dirty="0">
                <a:solidFill>
                  <a:schemeClr val="accent5">
                    <a:lumMod val="75000"/>
                  </a:schemeClr>
                </a:solidFill>
              </a:rPr>
              <a:t>-La responsabilidad</a:t>
            </a:r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C9DFA82B-D512-492E-B8EB-A0D0D4884694}"/>
              </a:ext>
            </a:extLst>
          </p:cNvPr>
          <p:cNvSpPr/>
          <p:nvPr/>
        </p:nvSpPr>
        <p:spPr>
          <a:xfrm>
            <a:off x="7027459" y="2249460"/>
            <a:ext cx="920151" cy="330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76CCEF0-F7FA-4AD0-91F4-CA2819F492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361" y="1959365"/>
            <a:ext cx="2626563" cy="2162893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3318F379-1F3A-478A-B446-F7FB7C074617}"/>
              </a:ext>
            </a:extLst>
          </p:cNvPr>
          <p:cNvSpPr txBox="1"/>
          <p:nvPr/>
        </p:nvSpPr>
        <p:spPr>
          <a:xfrm>
            <a:off x="5080240" y="3139296"/>
            <a:ext cx="308825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 dirty="0">
                <a:solidFill>
                  <a:schemeClr val="accent5">
                    <a:lumMod val="75000"/>
                  </a:schemeClr>
                </a:solidFill>
              </a:rPr>
              <a:t>-Medios (humanos, materiales)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2EC81B0A-B1A4-4A6A-A939-43E980E71DD8}"/>
              </a:ext>
            </a:extLst>
          </p:cNvPr>
          <p:cNvSpPr/>
          <p:nvPr/>
        </p:nvSpPr>
        <p:spPr>
          <a:xfrm rot="1920000" flipH="1">
            <a:off x="6083438" y="3434539"/>
            <a:ext cx="186905" cy="632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3" descr="Imagen que contiene interior, persona, tabla, comida&#10;&#10;Descripción generada automáticamente">
            <a:extLst>
              <a:ext uri="{FF2B5EF4-FFF2-40B4-BE49-F238E27FC236}">
                <a16:creationId xmlns:a16="http://schemas.microsoft.com/office/drawing/2014/main" id="{03720057-C3DF-43D3-A8ED-EA991D558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4287" y="4125595"/>
            <a:ext cx="2743200" cy="1827339"/>
          </a:xfrm>
          <a:prstGeom prst="rect">
            <a:avLst/>
          </a:prstGeom>
        </p:spPr>
      </p:pic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61401371-72DF-42D0-A02F-C6C6916C3A70}"/>
              </a:ext>
            </a:extLst>
          </p:cNvPr>
          <p:cNvSpPr/>
          <p:nvPr/>
        </p:nvSpPr>
        <p:spPr>
          <a:xfrm rot="-2160000">
            <a:off x="7237546" y="3514719"/>
            <a:ext cx="172529" cy="560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Imagen 35" descr="Imagen que contiene interior, tabla, cocina, mostrador&#10;&#10;Descripción generada automáticamente">
            <a:extLst>
              <a:ext uri="{FF2B5EF4-FFF2-40B4-BE49-F238E27FC236}">
                <a16:creationId xmlns:a16="http://schemas.microsoft.com/office/drawing/2014/main" id="{89AF2631-F46A-4BEC-8451-D7F09DB488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6702" y="4183077"/>
            <a:ext cx="2743200" cy="18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55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536DF4-5604-43BB-860B-6C71A45B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00" y="5568095"/>
            <a:ext cx="11372437" cy="105464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pc="750" dirty="0">
                <a:solidFill>
                  <a:schemeClr val="bg1"/>
                </a:solidFill>
              </a:rPr>
              <a:t>3.estructura </a:t>
            </a:r>
            <a:r>
              <a:rPr lang="en-US" sz="2700" spc="750">
                <a:solidFill>
                  <a:schemeClr val="bg1"/>
                </a:solidFill>
              </a:rPr>
              <a:t>organizatiba de una empresa </a:t>
            </a:r>
            <a:r>
              <a:rPr lang="en-US" sz="2700" spc="75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B515EEB7-B09F-4BAD-9670-B18FCBCE5CC6}"/>
              </a:ext>
            </a:extLst>
          </p:cNvPr>
          <p:cNvSpPr/>
          <p:nvPr/>
        </p:nvSpPr>
        <p:spPr>
          <a:xfrm>
            <a:off x="3899139" y="182592"/>
            <a:ext cx="3191771" cy="1178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3410A9-FD1F-42FA-8A8B-E84BBC7B22CB}"/>
              </a:ext>
            </a:extLst>
          </p:cNvPr>
          <p:cNvSpPr txBox="1"/>
          <p:nvPr/>
        </p:nvSpPr>
        <p:spPr>
          <a:xfrm>
            <a:off x="4479086" y="597200"/>
            <a:ext cx="32751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solidFill>
                  <a:schemeClr val="bg1"/>
                </a:solidFill>
              </a:rPr>
              <a:t>Por su actividad :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78B7A5F-46D1-4892-BDAA-5C3DAF908CEF}"/>
              </a:ext>
            </a:extLst>
          </p:cNvPr>
          <p:cNvSpPr/>
          <p:nvPr/>
        </p:nvSpPr>
        <p:spPr>
          <a:xfrm>
            <a:off x="389267" y="511475"/>
            <a:ext cx="2127848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B8134D-1970-4B44-B5F1-3FDCD0556626}"/>
              </a:ext>
            </a:extLst>
          </p:cNvPr>
          <p:cNvSpPr/>
          <p:nvPr/>
        </p:nvSpPr>
        <p:spPr>
          <a:xfrm>
            <a:off x="4284633" y="1962689"/>
            <a:ext cx="2501658" cy="891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bg1"/>
                </a:solidFill>
              </a:rPr>
              <a:t>Sector segundario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D03730-2174-4359-9BD4-587AA681A4A7}"/>
              </a:ext>
            </a:extLst>
          </p:cNvPr>
          <p:cNvSpPr/>
          <p:nvPr/>
        </p:nvSpPr>
        <p:spPr>
          <a:xfrm>
            <a:off x="8611319" y="509677"/>
            <a:ext cx="2357885" cy="92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bg1"/>
                </a:solidFill>
              </a:rPr>
              <a:t>Sector terciario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E74819B-0179-45E2-B8C1-7FFB72585039}"/>
              </a:ext>
            </a:extLst>
          </p:cNvPr>
          <p:cNvSpPr txBox="1"/>
          <p:nvPr/>
        </p:nvSpPr>
        <p:spPr>
          <a:xfrm>
            <a:off x="607983" y="67987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chemeClr val="bg1"/>
                </a:solidFill>
              </a:rPr>
              <a:t>Sector primario 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Flecha: hacia la izquierda 9">
            <a:extLst>
              <a:ext uri="{FF2B5EF4-FFF2-40B4-BE49-F238E27FC236}">
                <a16:creationId xmlns:a16="http://schemas.microsoft.com/office/drawing/2014/main" id="{384A5374-0001-47B5-9A7B-969C9ED7FFC5}"/>
              </a:ext>
            </a:extLst>
          </p:cNvPr>
          <p:cNvSpPr/>
          <p:nvPr/>
        </p:nvSpPr>
        <p:spPr>
          <a:xfrm>
            <a:off x="2725933" y="636500"/>
            <a:ext cx="977660" cy="488830"/>
          </a:xfrm>
          <a:prstGeom prst="leftArrow">
            <a:avLst/>
          </a:prstGeom>
          <a:solidFill>
            <a:schemeClr val="tx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DB9B98CB-09D5-436C-8AA9-C39B488A9533}"/>
              </a:ext>
            </a:extLst>
          </p:cNvPr>
          <p:cNvSpPr/>
          <p:nvPr/>
        </p:nvSpPr>
        <p:spPr>
          <a:xfrm>
            <a:off x="5286677" y="1366374"/>
            <a:ext cx="488830" cy="7188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5BD49EB-702E-461F-A793-25B447B58BE9}"/>
              </a:ext>
            </a:extLst>
          </p:cNvPr>
          <p:cNvSpPr/>
          <p:nvPr/>
        </p:nvSpPr>
        <p:spPr>
          <a:xfrm>
            <a:off x="7253004" y="677835"/>
            <a:ext cx="977660" cy="4888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602EAE6-E887-405C-8131-6BEEE5970A94}"/>
              </a:ext>
            </a:extLst>
          </p:cNvPr>
          <p:cNvSpPr/>
          <p:nvPr/>
        </p:nvSpPr>
        <p:spPr>
          <a:xfrm>
            <a:off x="1143302" y="1435565"/>
            <a:ext cx="488830" cy="60384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9EFD9616-E4F3-4A54-B975-8908A0A20BD3}"/>
              </a:ext>
            </a:extLst>
          </p:cNvPr>
          <p:cNvSpPr/>
          <p:nvPr/>
        </p:nvSpPr>
        <p:spPr>
          <a:xfrm>
            <a:off x="5326216" y="2858025"/>
            <a:ext cx="445698" cy="64698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5E362CF4-3DC4-4253-AA40-025F13C0B829}"/>
              </a:ext>
            </a:extLst>
          </p:cNvPr>
          <p:cNvSpPr/>
          <p:nvPr/>
        </p:nvSpPr>
        <p:spPr>
          <a:xfrm>
            <a:off x="9566637" y="1433768"/>
            <a:ext cx="460076" cy="61822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7" descr="Imagen que contiene pasto, exterior, verde, tabla&#10;&#10;Descripción generada automáticamente">
            <a:extLst>
              <a:ext uri="{FF2B5EF4-FFF2-40B4-BE49-F238E27FC236}">
                <a16:creationId xmlns:a16="http://schemas.microsoft.com/office/drawing/2014/main" id="{4F273648-3E4B-40D5-8976-16DA1A73F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56833"/>
            <a:ext cx="3404558" cy="1902483"/>
          </a:xfrm>
          <a:prstGeom prst="rect">
            <a:avLst/>
          </a:prstGeom>
        </p:spPr>
      </p:pic>
      <p:pic>
        <p:nvPicPr>
          <p:cNvPr id="18" name="Imagen 18" descr="Imagen que contiene persona, tabla, verde, comida&#10;&#10;Descripción generada automáticamente">
            <a:extLst>
              <a:ext uri="{FF2B5EF4-FFF2-40B4-BE49-F238E27FC236}">
                <a16:creationId xmlns:a16="http://schemas.microsoft.com/office/drawing/2014/main" id="{9E240B84-8334-4C33-BAB5-939E68E10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154" y="3592003"/>
            <a:ext cx="3088256" cy="1686823"/>
          </a:xfrm>
          <a:prstGeom prst="rect">
            <a:avLst/>
          </a:prstGeom>
        </p:spPr>
      </p:pic>
      <p:pic>
        <p:nvPicPr>
          <p:cNvPr id="19" name="Imagen 19" descr="Un grupo de personas con carne y verduras&#10;&#10;Descripción generada automáticamente">
            <a:extLst>
              <a:ext uri="{FF2B5EF4-FFF2-40B4-BE49-F238E27FC236}">
                <a16:creationId xmlns:a16="http://schemas.microsoft.com/office/drawing/2014/main" id="{E65F4957-AD2D-4C5D-8320-21708E25B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173" y="2164527"/>
            <a:ext cx="2412520" cy="30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7115454-2228-47FE-9143-7A539272740F}"/>
              </a:ext>
            </a:extLst>
          </p:cNvPr>
          <p:cNvSpPr/>
          <p:nvPr/>
        </p:nvSpPr>
        <p:spPr>
          <a:xfrm>
            <a:off x="3899140" y="153838"/>
            <a:ext cx="2803584" cy="10639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bg1"/>
                </a:solidFill>
              </a:rPr>
              <a:t>Según el tamaño: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Flecha: hacia la izquierda 3">
            <a:extLst>
              <a:ext uri="{FF2B5EF4-FFF2-40B4-BE49-F238E27FC236}">
                <a16:creationId xmlns:a16="http://schemas.microsoft.com/office/drawing/2014/main" id="{112157FA-0744-43F7-9D87-6BA8F84CA905}"/>
              </a:ext>
            </a:extLst>
          </p:cNvPr>
          <p:cNvSpPr/>
          <p:nvPr/>
        </p:nvSpPr>
        <p:spPr>
          <a:xfrm>
            <a:off x="2801414" y="453189"/>
            <a:ext cx="1250828" cy="230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CAA964C8-E388-43A0-A0D8-53017F80D94B}"/>
              </a:ext>
            </a:extLst>
          </p:cNvPr>
          <p:cNvSpPr/>
          <p:nvPr/>
        </p:nvSpPr>
        <p:spPr>
          <a:xfrm>
            <a:off x="6596138" y="452290"/>
            <a:ext cx="1293961" cy="273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30469C-E92B-49A7-B8F6-443852DBE6F9}"/>
              </a:ext>
            </a:extLst>
          </p:cNvPr>
          <p:cNvSpPr txBox="1"/>
          <p:nvPr/>
        </p:nvSpPr>
        <p:spPr>
          <a:xfrm>
            <a:off x="1054579" y="378843"/>
            <a:ext cx="153550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/>
              <a:t>Pymes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41AB77-934D-43D1-80C7-218CF3EDCCC0}"/>
              </a:ext>
            </a:extLst>
          </p:cNvPr>
          <p:cNvSpPr txBox="1"/>
          <p:nvPr/>
        </p:nvSpPr>
        <p:spPr>
          <a:xfrm>
            <a:off x="8041076" y="363567"/>
            <a:ext cx="18518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Empresa mediana </a:t>
            </a: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AF70685C-9654-4AE0-A42D-4BE721935FCA}"/>
              </a:ext>
            </a:extLst>
          </p:cNvPr>
          <p:cNvSpPr/>
          <p:nvPr/>
        </p:nvSpPr>
        <p:spPr>
          <a:xfrm rot="-2160000">
            <a:off x="3746725" y="1427255"/>
            <a:ext cx="1293961" cy="230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627CCE8-01CB-4FD8-9737-C5DE95D32F8C}"/>
              </a:ext>
            </a:extLst>
          </p:cNvPr>
          <p:cNvSpPr/>
          <p:nvPr/>
        </p:nvSpPr>
        <p:spPr>
          <a:xfrm rot="2160000">
            <a:off x="5438952" y="1405838"/>
            <a:ext cx="1423358" cy="23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58D162-B8A0-43CB-8819-8D100D4C13AD}"/>
              </a:ext>
            </a:extLst>
          </p:cNvPr>
          <p:cNvSpPr txBox="1"/>
          <p:nvPr/>
        </p:nvSpPr>
        <p:spPr>
          <a:xfrm>
            <a:off x="2589362" y="2071778"/>
            <a:ext cx="2743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Empresa pequeña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ED8797-2528-4B28-A7AD-441C171121CF}"/>
              </a:ext>
            </a:extLst>
          </p:cNvPr>
          <p:cNvSpPr txBox="1"/>
          <p:nvPr/>
        </p:nvSpPr>
        <p:spPr>
          <a:xfrm>
            <a:off x="5507067" y="2070879"/>
            <a:ext cx="2743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Empresa grande</a:t>
            </a:r>
            <a:endParaRPr lang="es-ES" dirty="0"/>
          </a:p>
        </p:txBody>
      </p:sp>
      <p:pic>
        <p:nvPicPr>
          <p:cNvPr id="12" name="Imagen 12" descr="Diagrama&#10;&#10;Descripción generada automáticamente">
            <a:extLst>
              <a:ext uri="{FF2B5EF4-FFF2-40B4-BE49-F238E27FC236}">
                <a16:creationId xmlns:a16="http://schemas.microsoft.com/office/drawing/2014/main" id="{9E56C74E-7913-4A43-8DD1-4EA312C4B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2" t="34404" r="70229" b="459"/>
          <a:stretch/>
        </p:blipFill>
        <p:spPr>
          <a:xfrm>
            <a:off x="785004" y="1015509"/>
            <a:ext cx="1350787" cy="2039107"/>
          </a:xfrm>
          <a:prstGeom prst="rect">
            <a:avLst/>
          </a:prstGeom>
        </p:spPr>
      </p:pic>
      <p:pic>
        <p:nvPicPr>
          <p:cNvPr id="13" name="Imagen 13" descr="Diagrama&#10;&#10;Descripción generada automáticamente">
            <a:extLst>
              <a:ext uri="{FF2B5EF4-FFF2-40B4-BE49-F238E27FC236}">
                <a16:creationId xmlns:a16="http://schemas.microsoft.com/office/drawing/2014/main" id="{DDC1E6B0-F4D2-4B63-B077-F9F192611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9" t="28141" r="49117" b="9548"/>
          <a:stretch/>
        </p:blipFill>
        <p:spPr>
          <a:xfrm>
            <a:off x="3042249" y="2539509"/>
            <a:ext cx="1145067" cy="1780421"/>
          </a:xfrm>
          <a:prstGeom prst="rect">
            <a:avLst/>
          </a:prstGeom>
        </p:spPr>
      </p:pic>
      <p:pic>
        <p:nvPicPr>
          <p:cNvPr id="14" name="Imagen 14" descr="Diagrama&#10;&#10;Descripción generada automáticamente">
            <a:extLst>
              <a:ext uri="{FF2B5EF4-FFF2-40B4-BE49-F238E27FC236}">
                <a16:creationId xmlns:a16="http://schemas.microsoft.com/office/drawing/2014/main" id="{1E2C195F-590F-4C14-B40B-44FC00088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8271" r="25740" b="11230"/>
          <a:stretch/>
        </p:blipFill>
        <p:spPr>
          <a:xfrm>
            <a:off x="8448136" y="1071113"/>
            <a:ext cx="1178249" cy="1624246"/>
          </a:xfrm>
          <a:prstGeom prst="rect">
            <a:avLst/>
          </a:prstGeom>
        </p:spPr>
      </p:pic>
      <p:pic>
        <p:nvPicPr>
          <p:cNvPr id="15" name="Imagen 15" descr="Diagrama&#10;&#10;Descripción generada automáticamente">
            <a:extLst>
              <a:ext uri="{FF2B5EF4-FFF2-40B4-BE49-F238E27FC236}">
                <a16:creationId xmlns:a16="http://schemas.microsoft.com/office/drawing/2014/main" id="{851A87A9-FFFF-452A-94AB-5E553619C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22" t="17262" r="326" b="4762"/>
          <a:stretch/>
        </p:blipFill>
        <p:spPr>
          <a:xfrm>
            <a:off x="6006666" y="2539508"/>
            <a:ext cx="1232974" cy="1880464"/>
          </a:xfrm>
          <a:prstGeom prst="rect">
            <a:avLst/>
          </a:prstGeom>
        </p:spPr>
      </p:pic>
      <p:sp>
        <p:nvSpPr>
          <p:cNvPr id="17" name="Flecha: hacia la izquierda 16">
            <a:extLst>
              <a:ext uri="{FF2B5EF4-FFF2-40B4-BE49-F238E27FC236}">
                <a16:creationId xmlns:a16="http://schemas.microsoft.com/office/drawing/2014/main" id="{F165C3DE-B4D0-4311-B98A-0E696C33BD73}"/>
              </a:ext>
            </a:extLst>
          </p:cNvPr>
          <p:cNvSpPr/>
          <p:nvPr/>
        </p:nvSpPr>
        <p:spPr>
          <a:xfrm>
            <a:off x="2908347" y="4384498"/>
            <a:ext cx="934527" cy="373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7A4D5578-1725-40DE-BFBE-75603135DA88}"/>
              </a:ext>
            </a:extLst>
          </p:cNvPr>
          <p:cNvSpPr/>
          <p:nvPr/>
        </p:nvSpPr>
        <p:spPr>
          <a:xfrm>
            <a:off x="6703070" y="4426731"/>
            <a:ext cx="977660" cy="30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038D895-EDB0-48AB-B6F2-90E817DFDBE7}"/>
              </a:ext>
            </a:extLst>
          </p:cNvPr>
          <p:cNvSpPr txBox="1"/>
          <p:nvPr/>
        </p:nvSpPr>
        <p:spPr>
          <a:xfrm>
            <a:off x="83209" y="4310153"/>
            <a:ext cx="2743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Empresa individual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EF34934-CDE6-46D8-A1AB-88216FEEFD02}"/>
              </a:ext>
            </a:extLst>
          </p:cNvPr>
          <p:cNvSpPr txBox="1"/>
          <p:nvPr/>
        </p:nvSpPr>
        <p:spPr>
          <a:xfrm>
            <a:off x="7989858" y="4309254"/>
            <a:ext cx="27432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Empresa colectiva</a:t>
            </a:r>
            <a:endParaRPr lang="es-ES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FA09FD3-104D-403A-A7E9-1DBCF10F6883}"/>
              </a:ext>
            </a:extLst>
          </p:cNvPr>
          <p:cNvSpPr/>
          <p:nvPr/>
        </p:nvSpPr>
        <p:spPr>
          <a:xfrm>
            <a:off x="3770642" y="4079755"/>
            <a:ext cx="3047999" cy="92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chemeClr val="bg1"/>
                </a:solidFill>
              </a:rPr>
              <a:t>Según su forma juridica.</a:t>
            </a:r>
          </a:p>
        </p:txBody>
      </p:sp>
      <p:pic>
        <p:nvPicPr>
          <p:cNvPr id="22" name="Gráfico 22" descr="Usuario">
            <a:extLst>
              <a:ext uri="{FF2B5EF4-FFF2-40B4-BE49-F238E27FC236}">
                <a16:creationId xmlns:a16="http://schemas.microsoft.com/office/drawing/2014/main" id="{19CCE1F0-C717-4D3A-BB98-605EAE9FD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064" y="4927121"/>
            <a:ext cx="914400" cy="914400"/>
          </a:xfrm>
          <a:prstGeom prst="rect">
            <a:avLst/>
          </a:prstGeom>
        </p:spPr>
      </p:pic>
      <p:pic>
        <p:nvPicPr>
          <p:cNvPr id="23" name="Gráfico 23" descr="Usuarios">
            <a:extLst>
              <a:ext uri="{FF2B5EF4-FFF2-40B4-BE49-F238E27FC236}">
                <a16:creationId xmlns:a16="http://schemas.microsoft.com/office/drawing/2014/main" id="{9BD11A05-B24F-4E0E-8B4E-33E0A2051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01177" y="4927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889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5C4FF9-6928-448D-BE9C-7B8CBA76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43" y="681317"/>
            <a:ext cx="3236613" cy="340618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2200" spc="750">
                <a:solidFill>
                  <a:schemeClr val="bg1"/>
                </a:solidFill>
              </a:rPr>
              <a:t>4.el organigrama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F058F4-7061-4C21-B7F9-CED0E9B3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43" y="4800600"/>
            <a:ext cx="3230603" cy="1538784"/>
          </a:xfrm>
        </p:spPr>
        <p:txBody>
          <a:bodyPr vert="horz" lIns="0" tIns="0" rIns="0" bIns="0" rtlCol="0"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1200" b="1" cap="all" spc="600">
                <a:solidFill>
                  <a:schemeClr val="bg1"/>
                </a:solidFill>
              </a:rPr>
              <a:t> Es la representación gráfica de una empresa </a:t>
            </a:r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id="{2CB49F94-8D8D-495F-ACD9-86B1A898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4" r="242" b="365"/>
          <a:stretch/>
        </p:blipFill>
        <p:spPr>
          <a:xfrm>
            <a:off x="4503619" y="1399130"/>
            <a:ext cx="7214138" cy="40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53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85F270F7-0207-4369-B163-DF2D6E6D0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8192" y="1025196"/>
            <a:ext cx="4255698" cy="2397065"/>
          </a:xfrm>
        </p:spPr>
      </p:pic>
      <p:pic>
        <p:nvPicPr>
          <p:cNvPr id="6" name="Imagen 6" descr="Diagrama&#10;&#10;Descripción generada automáticamente">
            <a:extLst>
              <a:ext uri="{FF2B5EF4-FFF2-40B4-BE49-F238E27FC236}">
                <a16:creationId xmlns:a16="http://schemas.microsoft.com/office/drawing/2014/main" id="{040F317A-75BF-4685-A6EF-736DE530C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51" t="29781" r="18996" b="2767"/>
          <a:stretch/>
        </p:blipFill>
        <p:spPr>
          <a:xfrm>
            <a:off x="1978325" y="1051933"/>
            <a:ext cx="4049344" cy="2466267"/>
          </a:xfrm>
          <a:prstGeom prst="rect">
            <a:avLst/>
          </a:prstGeom>
        </p:spPr>
      </p:pic>
      <p:pic>
        <p:nvPicPr>
          <p:cNvPr id="7" name="Imagen 7" descr="Diagrama&#10;&#10;Descripción generada automáticamente">
            <a:extLst>
              <a:ext uri="{FF2B5EF4-FFF2-40B4-BE49-F238E27FC236}">
                <a16:creationId xmlns:a16="http://schemas.microsoft.com/office/drawing/2014/main" id="{12B987AA-2E9F-4171-A967-990D61E78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1" y="3703705"/>
            <a:ext cx="4468482" cy="2556100"/>
          </a:xfrm>
          <a:prstGeom prst="rect">
            <a:avLst/>
          </a:prstGeom>
        </p:spPr>
      </p:pic>
      <p:pic>
        <p:nvPicPr>
          <p:cNvPr id="8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121483A6-D9F8-4E0B-9F9A-62928FFDE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834" y="4720801"/>
            <a:ext cx="3663350" cy="14851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A8EF4F-D1C8-4185-88FF-E0762C5995D8}"/>
              </a:ext>
            </a:extLst>
          </p:cNvPr>
          <p:cNvSpPr txBox="1"/>
          <p:nvPr/>
        </p:nvSpPr>
        <p:spPr>
          <a:xfrm>
            <a:off x="483080" y="296174"/>
            <a:ext cx="85085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i="1">
                <a:solidFill>
                  <a:schemeClr val="accent1">
                    <a:lumMod val="60000"/>
                    <a:lumOff val="40000"/>
                  </a:schemeClr>
                </a:solidFill>
              </a:rPr>
              <a:t>5. El departamento,pilar basico de la organización.</a:t>
            </a:r>
            <a:endParaRPr lang="es-ES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559A57-05FC-40FD-BCCC-ED3DE65FDB41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893969-DF2F-484F-B392-46F9719880F1}"/>
              </a:ext>
            </a:extLst>
          </p:cNvPr>
          <p:cNvSpPr txBox="1"/>
          <p:nvPr/>
        </p:nvSpPr>
        <p:spPr>
          <a:xfrm>
            <a:off x="251244" y="365867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>
                <a:solidFill>
                  <a:schemeClr val="tx2">
                    <a:lumMod val="50000"/>
                    <a:lumOff val="50000"/>
                  </a:schemeClr>
                </a:solidFill>
              </a:rPr>
              <a:t>Por productos</a:t>
            </a:r>
            <a:endParaRPr lang="es-E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AC2D7A-407A-454A-85AF-E465767676F5}"/>
              </a:ext>
            </a:extLst>
          </p:cNvPr>
          <p:cNvSpPr txBox="1"/>
          <p:nvPr/>
        </p:nvSpPr>
        <p:spPr>
          <a:xfrm>
            <a:off x="8603591" y="39165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>
                <a:solidFill>
                  <a:schemeClr val="tx2">
                    <a:lumMod val="50000"/>
                    <a:lumOff val="50000"/>
                  </a:schemeClr>
                </a:solidFill>
              </a:rPr>
              <a:t>Por zona geografica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350B05-CD6F-4F6F-9FF6-5923D275FFBC}"/>
              </a:ext>
            </a:extLst>
          </p:cNvPr>
          <p:cNvSpPr txBox="1"/>
          <p:nvPr/>
        </p:nvSpPr>
        <p:spPr>
          <a:xfrm>
            <a:off x="8473296" y="6376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>
                <a:solidFill>
                  <a:schemeClr val="tx2">
                    <a:lumMod val="50000"/>
                    <a:lumOff val="50000"/>
                  </a:schemeClr>
                </a:solidFill>
              </a:rPr>
              <a:t>Por funciones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BC38FD-2185-435C-807D-3E4BCE2F5DAE}"/>
              </a:ext>
            </a:extLst>
          </p:cNvPr>
          <p:cNvSpPr txBox="1"/>
          <p:nvPr/>
        </p:nvSpPr>
        <p:spPr>
          <a:xfrm>
            <a:off x="550473" y="105368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u="sng">
                <a:solidFill>
                  <a:schemeClr val="tx2">
                    <a:lumMod val="50000"/>
                    <a:lumOff val="50000"/>
                  </a:schemeClr>
                </a:solidFill>
              </a:rPr>
              <a:t>Por clientes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6ED3EEE-A81C-4FC8-84B9-4161159DD83E}"/>
              </a:ext>
            </a:extLst>
          </p:cNvPr>
          <p:cNvSpPr/>
          <p:nvPr/>
        </p:nvSpPr>
        <p:spPr>
          <a:xfrm rot="5400000">
            <a:off x="9598309" y="4302727"/>
            <a:ext cx="503208" cy="460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4D79BC15-D28A-4169-BD44-339DE84217E0}"/>
              </a:ext>
            </a:extLst>
          </p:cNvPr>
          <p:cNvSpPr/>
          <p:nvPr/>
        </p:nvSpPr>
        <p:spPr>
          <a:xfrm>
            <a:off x="8478450" y="1050071"/>
            <a:ext cx="460075" cy="618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000DEE0F-CCF7-4AD5-B84B-90E4F67B3BDD}"/>
              </a:ext>
            </a:extLst>
          </p:cNvPr>
          <p:cNvSpPr/>
          <p:nvPr/>
        </p:nvSpPr>
        <p:spPr>
          <a:xfrm>
            <a:off x="2091531" y="3653949"/>
            <a:ext cx="503208" cy="517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1207636F-052E-47D0-9D12-ED0B3469643C}"/>
              </a:ext>
            </a:extLst>
          </p:cNvPr>
          <p:cNvSpPr/>
          <p:nvPr/>
        </p:nvSpPr>
        <p:spPr>
          <a:xfrm>
            <a:off x="1774331" y="1137012"/>
            <a:ext cx="503208" cy="431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5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9AC9B-88BB-4869-B72D-A37CC85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713" y="342180"/>
            <a:ext cx="10197859" cy="658394"/>
          </a:xfrm>
        </p:spPr>
        <p:txBody>
          <a:bodyPr/>
          <a:lstStyle/>
          <a:p>
            <a:r>
              <a:rPr lang="es-ES"/>
              <a:t>6.</a:t>
            </a:r>
            <a:r>
              <a:rPr lang="es-ES">
                <a:solidFill>
                  <a:schemeClr val="tx2">
                    <a:lumMod val="50000"/>
                    <a:lumOff val="50000"/>
                  </a:schemeClr>
                </a:solidFill>
              </a:rPr>
              <a:t>tIPOS DE DEPARTAMENTOS</a:t>
            </a:r>
            <a:r>
              <a:rPr lang="es-ES"/>
              <a:t> 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767872-8DFC-4453-9A2F-34DD9D3E23A0}"/>
              </a:ext>
            </a:extLst>
          </p:cNvPr>
          <p:cNvSpPr txBox="1"/>
          <p:nvPr/>
        </p:nvSpPr>
        <p:spPr>
          <a:xfrm>
            <a:off x="454325" y="1403230"/>
            <a:ext cx="301636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accent4"/>
                </a:solidFill>
              </a:rPr>
              <a:t>1</a:t>
            </a:r>
            <a:r>
              <a:rPr lang="es-ES">
                <a:solidFill>
                  <a:schemeClr val="accent2">
                    <a:lumMod val="75000"/>
                  </a:schemeClr>
                </a:solidFill>
              </a:rPr>
              <a:t>.Departamento de produccion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84646FD-E7E6-4741-9493-03652C4FE806}"/>
              </a:ext>
            </a:extLst>
          </p:cNvPr>
          <p:cNvSpPr txBox="1"/>
          <p:nvPr/>
        </p:nvSpPr>
        <p:spPr>
          <a:xfrm>
            <a:off x="3832105" y="1402332"/>
            <a:ext cx="27432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accent4"/>
                </a:solidFill>
              </a:rPr>
              <a:t>2.</a:t>
            </a:r>
            <a:r>
              <a:rPr lang="es-ES"/>
              <a:t>departamento de compras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EEAF4-4B2E-4CC5-9686-44C81A957668}"/>
              </a:ext>
            </a:extLst>
          </p:cNvPr>
          <p:cNvSpPr txBox="1"/>
          <p:nvPr/>
        </p:nvSpPr>
        <p:spPr>
          <a:xfrm>
            <a:off x="6692301" y="1401433"/>
            <a:ext cx="274320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3. departamento de ventas </a:t>
            </a:r>
            <a:endParaRPr lang="es-ES" dirty="0"/>
          </a:p>
        </p:txBody>
      </p:sp>
      <p:pic>
        <p:nvPicPr>
          <p:cNvPr id="6" name="Imagen 6" descr="Imagen que contiene foto, tabla, diferente, diversos&#10;&#10;Descripción generada automáticamente">
            <a:extLst>
              <a:ext uri="{FF2B5EF4-FFF2-40B4-BE49-F238E27FC236}">
                <a16:creationId xmlns:a16="http://schemas.microsoft.com/office/drawing/2014/main" id="{9C58486D-7F37-40AC-BA83-7B893C6A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2100532"/>
            <a:ext cx="2743200" cy="274320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8CE102DE-0160-4209-BBF0-D448288D8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917" y="2284293"/>
            <a:ext cx="2619375" cy="1743075"/>
          </a:xfrm>
          <a:prstGeom prst="rect">
            <a:avLst/>
          </a:prstGeom>
        </p:spPr>
      </p:pic>
      <p:pic>
        <p:nvPicPr>
          <p:cNvPr id="9" name="Imagen 9" descr="Imagen que contiene tabla, escritorio, pequeño, computadora&#10;&#10;Descripción generada automáticamente">
            <a:extLst>
              <a:ext uri="{FF2B5EF4-FFF2-40B4-BE49-F238E27FC236}">
                <a16:creationId xmlns:a16="http://schemas.microsoft.com/office/drawing/2014/main" id="{3DB6C33C-4090-4B39-9FC6-39442EBD9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62" y="2239409"/>
            <a:ext cx="3979652" cy="22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547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30007C-5350-44F4-903E-BBC925C2AC19}"/>
              </a:ext>
            </a:extLst>
          </p:cNvPr>
          <p:cNvSpPr txBox="1"/>
          <p:nvPr/>
        </p:nvSpPr>
        <p:spPr>
          <a:xfrm>
            <a:off x="871268" y="828136"/>
            <a:ext cx="274320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accent4"/>
                </a:solidFill>
              </a:rPr>
              <a:t>4.El almacen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B407CC-4873-4682-89E4-141A5B4A26BA}"/>
              </a:ext>
            </a:extLst>
          </p:cNvPr>
          <p:cNvSpPr txBox="1"/>
          <p:nvPr/>
        </p:nvSpPr>
        <p:spPr>
          <a:xfrm>
            <a:off x="4421577" y="841615"/>
            <a:ext cx="274320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accent4"/>
                </a:solidFill>
              </a:rPr>
              <a:t>5. finanzas y contabilidad</a:t>
            </a:r>
          </a:p>
        </p:txBody>
      </p:sp>
      <p:pic>
        <p:nvPicPr>
          <p:cNvPr id="4" name="Imagen 4" descr="Imagen que contiene edificio, contenedor de carga, juguete, lego&#10;&#10;Descripción generada automáticamente">
            <a:extLst>
              <a:ext uri="{FF2B5EF4-FFF2-40B4-BE49-F238E27FC236}">
                <a16:creationId xmlns:a16="http://schemas.microsoft.com/office/drawing/2014/main" id="{7D94B41E-9B43-4D55-AEAD-A092DE741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0" b="15603"/>
          <a:stretch/>
        </p:blipFill>
        <p:spPr>
          <a:xfrm>
            <a:off x="296174" y="1560682"/>
            <a:ext cx="3764004" cy="1709660"/>
          </a:xfrm>
          <a:prstGeom prst="rect">
            <a:avLst/>
          </a:prstGeom>
        </p:spPr>
      </p:pic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338F2E67-C55F-4A7C-98B2-9799D0877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17" y="1436298"/>
            <a:ext cx="3433313" cy="22888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42BC704-298C-4EB2-80EF-4AC7B816A2C5}"/>
              </a:ext>
            </a:extLst>
          </p:cNvPr>
          <p:cNvSpPr txBox="1"/>
          <p:nvPr/>
        </p:nvSpPr>
        <p:spPr>
          <a:xfrm>
            <a:off x="8733886" y="826339"/>
            <a:ext cx="2743200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accent4"/>
                </a:solidFill>
              </a:rPr>
              <a:t>6.Recursos humanos</a:t>
            </a:r>
          </a:p>
        </p:txBody>
      </p:sp>
      <p:pic>
        <p:nvPicPr>
          <p:cNvPr id="7" name="Imagen 7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9944DA1-EEF3-45BA-9507-D4C71E7F4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457" y="1438829"/>
            <a:ext cx="3763992" cy="21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7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radientRiseVTI">
  <a:themeElements>
    <a:clrScheme name="Custom 5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GradientRiseVTI</vt:lpstr>
      <vt:lpstr>T1:La Empresa como Organización</vt:lpstr>
      <vt:lpstr>1.que es una empresa </vt:lpstr>
      <vt:lpstr> 2.Elementos que componen la empresa:</vt:lpstr>
      <vt:lpstr>3.estructura organizatiba de una empresa :</vt:lpstr>
      <vt:lpstr>Presentación de PowerPoint</vt:lpstr>
      <vt:lpstr>4.el organigrama</vt:lpstr>
      <vt:lpstr>Presentación de PowerPoint</vt:lpstr>
      <vt:lpstr>6.tIPOS DE DEPARTAMENTOS 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1827</cp:revision>
  <dcterms:created xsi:type="dcterms:W3CDTF">2020-10-07T15:40:56Z</dcterms:created>
  <dcterms:modified xsi:type="dcterms:W3CDTF">2020-10-15T08:28:01Z</dcterms:modified>
</cp:coreProperties>
</file>